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3AF4B6-11D7-0D3B-E7DF-3E33DC5435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C9CD10F-1806-4618-3C21-191C1CE978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1FA1CB-BF21-E067-6AA7-2EE3D50A0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6495-064B-448D-81B3-2124662B97BC}" type="datetimeFigureOut">
              <a:rPr lang="de-DE" smtClean="0"/>
              <a:t>21.02.2024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4DED5D4-9338-8E8D-355B-15739E6EC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A56C340-A4BB-8F7D-722D-968A43372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1C98F-8A6A-4959-93DB-AD33B213B0E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9024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5BFE4-94DD-C333-6F69-0E8FD1AB0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98DA678-36F2-0BC6-28A2-BAE6D0308B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93EE0E-8545-940C-A9A4-1F884877E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6495-064B-448D-81B3-2124662B97BC}" type="datetimeFigureOut">
              <a:rPr lang="de-DE" smtClean="0"/>
              <a:t>21.02.2024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B235140-A4E7-BFC7-1D26-14FD3FA94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4DD6C43-10B0-34F3-5E1A-CFAE26C14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1C98F-8A6A-4959-93DB-AD33B213B0E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5450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E4C35B1-7D29-6A45-EE7A-2E44B5DC62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98E41B9-F2FE-147F-02DB-3B9752B367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39F1B0C-D2A4-B876-DB57-5F86EFE12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6495-064B-448D-81B3-2124662B97BC}" type="datetimeFigureOut">
              <a:rPr lang="de-DE" smtClean="0"/>
              <a:t>21.02.2024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361CA0A-BE00-2ED8-3FEF-4F8D21557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F05A6AA-45C3-A280-A6D2-07142E45A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1C98F-8A6A-4959-93DB-AD33B213B0E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3085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886702-DD4D-9C39-51DA-4B0B1D1D2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0530102-BBE2-956C-48DC-C73BC7DB73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5E092D-7E63-4395-76FA-83DA61709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6495-064B-448D-81B3-2124662B97BC}" type="datetimeFigureOut">
              <a:rPr lang="de-DE" smtClean="0"/>
              <a:t>21.02.2024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C13EDB1-7C5A-B4AD-6023-42AB98B1C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9F3E7DA-B7B6-69C3-39DA-F247C4960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1C98F-8A6A-4959-93DB-AD33B213B0E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504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244C41-CE3F-EF67-A619-E45488CEBF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671C89A-15E8-CAEE-E7D3-B14416A39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43AB091-5D6D-EA62-EC9A-22C75550D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6495-064B-448D-81B3-2124662B97BC}" type="datetimeFigureOut">
              <a:rPr lang="de-DE" smtClean="0"/>
              <a:t>21.02.2024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2EB59B7-8715-C5A5-D7DD-8249BDDF6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A73A1F-39A6-1373-80E6-6B7FD66C8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1C98F-8A6A-4959-93DB-AD33B213B0E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1012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A0AA0F-D545-966F-DE84-B71660AB8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E7DF24B-79BF-E810-7AB4-9C78591334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E04956D-F102-9118-BBCD-C199EE244D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07B90EB-55BE-F70F-C4FD-EB461ABA3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6495-064B-448D-81B3-2124662B97BC}" type="datetimeFigureOut">
              <a:rPr lang="de-DE" smtClean="0"/>
              <a:t>21.02.2024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B088CCC-317B-99AB-2F84-FF067A590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CE1E7D1-4C85-30FA-7AD8-0D7EC5820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1C98F-8A6A-4959-93DB-AD33B213B0E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2079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0072C6-7B4C-1DBD-55E5-A3561B4B5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1F7F37A-29CB-CA4B-244B-D1CE8FF127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B38B0D9-646A-31B9-7870-67D5A54E82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F55FBAF-C46D-55D5-3FA9-8E135F6EFB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888D260-33B3-E107-35E3-CEC0298770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3966B90B-1058-DF00-C00A-35B2FC464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6495-064B-448D-81B3-2124662B97BC}" type="datetimeFigureOut">
              <a:rPr lang="de-DE" smtClean="0"/>
              <a:t>21.02.2024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77DE978D-0BA1-CAC0-35BA-EBC017E3E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925D5CD-92D7-B893-A22C-0B525CC7C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1C98F-8A6A-4959-93DB-AD33B213B0E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8532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53C50C-EC39-B6E4-D9D8-472B2F101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EB6694F-C765-03EF-4C4C-8502E232C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6495-064B-448D-81B3-2124662B97BC}" type="datetimeFigureOut">
              <a:rPr lang="de-DE" smtClean="0"/>
              <a:t>21.02.2024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DC1B013-72B2-70FB-A16A-BA257C2DA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840BE7D-328F-152D-A4B9-E6646BE01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1C98F-8A6A-4959-93DB-AD33B213B0E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3466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591C80C-EABF-E8CE-A636-C6E52907D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6495-064B-448D-81B3-2124662B97BC}" type="datetimeFigureOut">
              <a:rPr lang="de-DE" smtClean="0"/>
              <a:t>21.02.2024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DBD85CB-3B82-BED9-10C9-00D622A41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E216F61-E3EC-516D-F6E6-7561517E1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1C98F-8A6A-4959-93DB-AD33B213B0E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2536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8D6821-E326-3805-E8FD-AB0295000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65EB2FD-D574-9216-CE97-F96609758F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0B93A4C-B44C-8E91-9D17-9E7E0BA640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BB5D5AE-E8CF-4645-B09E-0E88540F7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6495-064B-448D-81B3-2124662B97BC}" type="datetimeFigureOut">
              <a:rPr lang="de-DE" smtClean="0"/>
              <a:t>21.02.2024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B99CACD-165E-1723-0D18-D0306A655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7E989EB-44B8-ADB9-7593-3E32AC87D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1C98F-8A6A-4959-93DB-AD33B213B0E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2844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B4E5C8-69DF-0536-6736-2892007C3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FD36FB3-8296-8A8C-E593-5A82740892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0C52497-2498-6779-C49E-61C595F48F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5B9F87F-5933-AEF5-CC9F-9F2C93F26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76495-064B-448D-81B3-2124662B97BC}" type="datetimeFigureOut">
              <a:rPr lang="de-DE" smtClean="0"/>
              <a:t>21.02.2024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CB90E81-A560-B532-76EF-F09F66F65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248516E-AD57-FB72-7750-B0056C671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1C98F-8A6A-4959-93DB-AD33B213B0E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8779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9DC7874-031A-7513-FD53-28B3E9848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3F40069-BE8A-5A2A-D1FA-E439503AD5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3727360-3182-04FD-47F5-F5DF98A8D9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E76495-064B-448D-81B3-2124662B97BC}" type="datetimeFigureOut">
              <a:rPr lang="de-DE" smtClean="0"/>
              <a:t>21.02.2024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D685A5A-E51D-8BD6-3159-7B021F2AF5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CCEE430-631A-C0CA-9378-B7D6D7CD50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1C98F-8A6A-4959-93DB-AD33B213B0E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4394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llipse 32">
            <a:extLst>
              <a:ext uri="{FF2B5EF4-FFF2-40B4-BE49-F238E27FC236}">
                <a16:creationId xmlns:a16="http://schemas.microsoft.com/office/drawing/2014/main" id="{46D0981A-5BAC-C810-4EB3-411A6D154951}"/>
              </a:ext>
            </a:extLst>
          </p:cNvPr>
          <p:cNvSpPr/>
          <p:nvPr/>
        </p:nvSpPr>
        <p:spPr>
          <a:xfrm>
            <a:off x="1150377" y="1868132"/>
            <a:ext cx="914400" cy="914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Z0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D1F71FEE-4D2C-DB0A-51AA-F7432A3D4092}"/>
              </a:ext>
            </a:extLst>
          </p:cNvPr>
          <p:cNvSpPr/>
          <p:nvPr/>
        </p:nvSpPr>
        <p:spPr>
          <a:xfrm>
            <a:off x="3161073" y="1868132"/>
            <a:ext cx="914400" cy="914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Z1</a:t>
            </a: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EA099E20-095C-CF80-DCD0-73E1607C16FA}"/>
              </a:ext>
            </a:extLst>
          </p:cNvPr>
          <p:cNvSpPr/>
          <p:nvPr/>
        </p:nvSpPr>
        <p:spPr>
          <a:xfrm>
            <a:off x="5353665" y="1868132"/>
            <a:ext cx="914400" cy="914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Z2</a:t>
            </a:r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5DF14409-3C78-4FB4-EE81-5F119316250F}"/>
              </a:ext>
            </a:extLst>
          </p:cNvPr>
          <p:cNvSpPr/>
          <p:nvPr/>
        </p:nvSpPr>
        <p:spPr>
          <a:xfrm>
            <a:off x="7546257" y="1868132"/>
            <a:ext cx="914400" cy="914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Z3</a:t>
            </a:r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DB7805C4-E7E7-CD05-9005-50AFE932F86B}"/>
              </a:ext>
            </a:extLst>
          </p:cNvPr>
          <p:cNvSpPr/>
          <p:nvPr/>
        </p:nvSpPr>
        <p:spPr>
          <a:xfrm>
            <a:off x="9630694" y="1868132"/>
            <a:ext cx="914400" cy="914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Z4</a:t>
            </a:r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549B5419-79B0-26F5-CAC2-13A168A65FDB}"/>
              </a:ext>
            </a:extLst>
          </p:cNvPr>
          <p:cNvSpPr/>
          <p:nvPr/>
        </p:nvSpPr>
        <p:spPr>
          <a:xfrm>
            <a:off x="3161073" y="4763732"/>
            <a:ext cx="914400" cy="914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Z7</a:t>
            </a:r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F0B6A8DD-97D0-CD42-DCB0-3637C233F97B}"/>
              </a:ext>
            </a:extLst>
          </p:cNvPr>
          <p:cNvSpPr/>
          <p:nvPr/>
        </p:nvSpPr>
        <p:spPr>
          <a:xfrm>
            <a:off x="7546258" y="4763732"/>
            <a:ext cx="914400" cy="914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Z5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CA0E1DDD-68CC-A3F3-36BA-DF26D130A03A}"/>
              </a:ext>
            </a:extLst>
          </p:cNvPr>
          <p:cNvSpPr/>
          <p:nvPr/>
        </p:nvSpPr>
        <p:spPr>
          <a:xfrm>
            <a:off x="5353665" y="4763732"/>
            <a:ext cx="914400" cy="9144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Z6</a:t>
            </a:r>
          </a:p>
        </p:txBody>
      </p:sp>
      <p:cxnSp>
        <p:nvCxnSpPr>
          <p:cNvPr id="52" name="Gerade Verbindung mit Pfeil 51">
            <a:extLst>
              <a:ext uri="{FF2B5EF4-FFF2-40B4-BE49-F238E27FC236}">
                <a16:creationId xmlns:a16="http://schemas.microsoft.com/office/drawing/2014/main" id="{37395C03-9D62-7B30-D2CC-8CAB7D71C4C5}"/>
              </a:ext>
            </a:extLst>
          </p:cNvPr>
          <p:cNvCxnSpPr>
            <a:stCxn id="33" idx="6"/>
            <a:endCxn id="36" idx="2"/>
          </p:cNvCxnSpPr>
          <p:nvPr/>
        </p:nvCxnSpPr>
        <p:spPr>
          <a:xfrm>
            <a:off x="2064777" y="2325332"/>
            <a:ext cx="109629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>
            <a:extLst>
              <a:ext uri="{FF2B5EF4-FFF2-40B4-BE49-F238E27FC236}">
                <a16:creationId xmlns:a16="http://schemas.microsoft.com/office/drawing/2014/main" id="{C96DFA55-3269-08F6-562A-46A66DFE186F}"/>
              </a:ext>
            </a:extLst>
          </p:cNvPr>
          <p:cNvCxnSpPr>
            <a:stCxn id="36" idx="6"/>
            <a:endCxn id="37" idx="2"/>
          </p:cNvCxnSpPr>
          <p:nvPr/>
        </p:nvCxnSpPr>
        <p:spPr>
          <a:xfrm>
            <a:off x="4075473" y="2325332"/>
            <a:ext cx="127819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 Verbindung mit Pfeil 55">
            <a:extLst>
              <a:ext uri="{FF2B5EF4-FFF2-40B4-BE49-F238E27FC236}">
                <a16:creationId xmlns:a16="http://schemas.microsoft.com/office/drawing/2014/main" id="{6EC32954-4FAC-F799-120A-3F42A638D723}"/>
              </a:ext>
            </a:extLst>
          </p:cNvPr>
          <p:cNvCxnSpPr>
            <a:stCxn id="37" idx="6"/>
            <a:endCxn id="43" idx="2"/>
          </p:cNvCxnSpPr>
          <p:nvPr/>
        </p:nvCxnSpPr>
        <p:spPr>
          <a:xfrm>
            <a:off x="6268065" y="2325332"/>
            <a:ext cx="127819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Verbinder: gekrümmt 57">
            <a:extLst>
              <a:ext uri="{FF2B5EF4-FFF2-40B4-BE49-F238E27FC236}">
                <a16:creationId xmlns:a16="http://schemas.microsoft.com/office/drawing/2014/main" id="{38F70E00-1727-8172-724C-AAB5A23F5E02}"/>
              </a:ext>
            </a:extLst>
          </p:cNvPr>
          <p:cNvCxnSpPr>
            <a:stCxn id="37" idx="7"/>
            <a:endCxn id="44" idx="1"/>
          </p:cNvCxnSpPr>
          <p:nvPr/>
        </p:nvCxnSpPr>
        <p:spPr>
          <a:xfrm rot="5400000" flipH="1" flipV="1">
            <a:off x="7949379" y="186818"/>
            <a:ext cx="12700" cy="3630451"/>
          </a:xfrm>
          <a:prstGeom prst="curvedConnector3">
            <a:avLst>
              <a:gd name="adj1" fmla="val 2854417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 Verbindung mit Pfeil 59">
            <a:extLst>
              <a:ext uri="{FF2B5EF4-FFF2-40B4-BE49-F238E27FC236}">
                <a16:creationId xmlns:a16="http://schemas.microsoft.com/office/drawing/2014/main" id="{AC3909E6-EF45-94FE-BAD7-E0132903F976}"/>
              </a:ext>
            </a:extLst>
          </p:cNvPr>
          <p:cNvCxnSpPr>
            <a:stCxn id="43" idx="6"/>
            <a:endCxn id="44" idx="2"/>
          </p:cNvCxnSpPr>
          <p:nvPr/>
        </p:nvCxnSpPr>
        <p:spPr>
          <a:xfrm>
            <a:off x="8460657" y="2325332"/>
            <a:ext cx="117003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Verbinder: gekrümmt 61">
            <a:extLst>
              <a:ext uri="{FF2B5EF4-FFF2-40B4-BE49-F238E27FC236}">
                <a16:creationId xmlns:a16="http://schemas.microsoft.com/office/drawing/2014/main" id="{2CFBA3D6-BD8F-CE60-F327-73E75735793D}"/>
              </a:ext>
            </a:extLst>
          </p:cNvPr>
          <p:cNvCxnSpPr>
            <a:stCxn id="44" idx="4"/>
            <a:endCxn id="49" idx="6"/>
          </p:cNvCxnSpPr>
          <p:nvPr/>
        </p:nvCxnSpPr>
        <p:spPr>
          <a:xfrm rot="5400000">
            <a:off x="8055076" y="3188114"/>
            <a:ext cx="2438400" cy="1627236"/>
          </a:xfrm>
          <a:prstGeom prst="curved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 Verbindung mit Pfeil 63">
            <a:extLst>
              <a:ext uri="{FF2B5EF4-FFF2-40B4-BE49-F238E27FC236}">
                <a16:creationId xmlns:a16="http://schemas.microsoft.com/office/drawing/2014/main" id="{FB110B0C-3381-BB9A-F1D1-577CE8B1EDAA}"/>
              </a:ext>
            </a:extLst>
          </p:cNvPr>
          <p:cNvCxnSpPr>
            <a:stCxn id="49" idx="2"/>
            <a:endCxn id="50" idx="6"/>
          </p:cNvCxnSpPr>
          <p:nvPr/>
        </p:nvCxnSpPr>
        <p:spPr>
          <a:xfrm flipH="1">
            <a:off x="6268065" y="5220932"/>
            <a:ext cx="1278193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 Verbindung mit Pfeil 65">
            <a:extLst>
              <a:ext uri="{FF2B5EF4-FFF2-40B4-BE49-F238E27FC236}">
                <a16:creationId xmlns:a16="http://schemas.microsoft.com/office/drawing/2014/main" id="{5F1844B9-547D-6BB9-B5B0-C5EB0CDFD990}"/>
              </a:ext>
            </a:extLst>
          </p:cNvPr>
          <p:cNvCxnSpPr>
            <a:stCxn id="50" idx="2"/>
            <a:endCxn id="47" idx="6"/>
          </p:cNvCxnSpPr>
          <p:nvPr/>
        </p:nvCxnSpPr>
        <p:spPr>
          <a:xfrm flipH="1">
            <a:off x="4075473" y="5220932"/>
            <a:ext cx="127819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Verbinder: gekrümmt 67">
            <a:extLst>
              <a:ext uri="{FF2B5EF4-FFF2-40B4-BE49-F238E27FC236}">
                <a16:creationId xmlns:a16="http://schemas.microsoft.com/office/drawing/2014/main" id="{5BEFAD57-AEA4-CA95-6B8D-372B7FB9F41E}"/>
              </a:ext>
            </a:extLst>
          </p:cNvPr>
          <p:cNvCxnSpPr>
            <a:stCxn id="47" idx="2"/>
            <a:endCxn id="33" idx="4"/>
          </p:cNvCxnSpPr>
          <p:nvPr/>
        </p:nvCxnSpPr>
        <p:spPr>
          <a:xfrm rot="10800000">
            <a:off x="1607577" y="2782532"/>
            <a:ext cx="1553496" cy="2438400"/>
          </a:xfrm>
          <a:prstGeom prst="curved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Gerade Verbindung mit Pfeil 71">
            <a:extLst>
              <a:ext uri="{FF2B5EF4-FFF2-40B4-BE49-F238E27FC236}">
                <a16:creationId xmlns:a16="http://schemas.microsoft.com/office/drawing/2014/main" id="{8388365E-AD6B-7DF9-BEBC-FBA0E80C7FB6}"/>
              </a:ext>
            </a:extLst>
          </p:cNvPr>
          <p:cNvCxnSpPr>
            <a:cxnSpLocks/>
          </p:cNvCxnSpPr>
          <p:nvPr/>
        </p:nvCxnSpPr>
        <p:spPr>
          <a:xfrm>
            <a:off x="3629811" y="1057916"/>
            <a:ext cx="0" cy="811918"/>
          </a:xfrm>
          <a:prstGeom prst="straightConnector1">
            <a:avLst/>
          </a:prstGeom>
          <a:ln w="38100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feld 73">
            <a:extLst>
              <a:ext uri="{FF2B5EF4-FFF2-40B4-BE49-F238E27FC236}">
                <a16:creationId xmlns:a16="http://schemas.microsoft.com/office/drawing/2014/main" id="{31A85C45-68BE-28C0-A241-3D4BDFEF3B6C}"/>
              </a:ext>
            </a:extLst>
          </p:cNvPr>
          <p:cNvSpPr txBox="1"/>
          <p:nvPr/>
        </p:nvSpPr>
        <p:spPr>
          <a:xfrm>
            <a:off x="7668177" y="1150922"/>
            <a:ext cx="864789" cy="307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400" dirty="0"/>
              <a:t>SW=0/A4</a:t>
            </a:r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8220FBA1-8C71-D158-0C6D-2DE308DF5A0C}"/>
              </a:ext>
            </a:extLst>
          </p:cNvPr>
          <p:cNvSpPr txBox="1"/>
          <p:nvPr/>
        </p:nvSpPr>
        <p:spPr>
          <a:xfrm>
            <a:off x="6366282" y="2432495"/>
            <a:ext cx="864789" cy="307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400" dirty="0"/>
              <a:t>SW=1/A3</a:t>
            </a:r>
          </a:p>
        </p:txBody>
      </p:sp>
      <p:sp>
        <p:nvSpPr>
          <p:cNvPr id="77" name="Textfeld 76">
            <a:extLst>
              <a:ext uri="{FF2B5EF4-FFF2-40B4-BE49-F238E27FC236}">
                <a16:creationId xmlns:a16="http://schemas.microsoft.com/office/drawing/2014/main" id="{484B2EA9-F973-93B1-4199-96364A874DB4}"/>
              </a:ext>
            </a:extLst>
          </p:cNvPr>
          <p:cNvSpPr txBox="1"/>
          <p:nvPr/>
        </p:nvSpPr>
        <p:spPr>
          <a:xfrm>
            <a:off x="157319" y="78658"/>
            <a:ext cx="36066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/>
              <a:t>Zustandsdiagramm: Ampel</a:t>
            </a: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8F9CAB70-2916-CAC4-4BBB-D2A5CA5AC692}"/>
              </a:ext>
            </a:extLst>
          </p:cNvPr>
          <p:cNvSpPr txBox="1"/>
          <p:nvPr/>
        </p:nvSpPr>
        <p:spPr>
          <a:xfrm>
            <a:off x="157319" y="6410010"/>
            <a:ext cx="11172033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de-DE" dirty="0"/>
              <a:t>Ausgaben und die dazugehörigen Werte wurden zur </a:t>
            </a:r>
            <a:r>
              <a:rPr lang="de-DE"/>
              <a:t>besseren Veranschaulichung </a:t>
            </a:r>
            <a:r>
              <a:rPr lang="de-DE" dirty="0"/>
              <a:t>auf den nächsten Folien dargestellt.</a:t>
            </a:r>
          </a:p>
        </p:txBody>
      </p:sp>
      <p:sp>
        <p:nvSpPr>
          <p:cNvPr id="87" name="Textfeld 86">
            <a:extLst>
              <a:ext uri="{FF2B5EF4-FFF2-40B4-BE49-F238E27FC236}">
                <a16:creationId xmlns:a16="http://schemas.microsoft.com/office/drawing/2014/main" id="{A5F5343D-1451-4F7A-F52F-05173285B695}"/>
              </a:ext>
            </a:extLst>
          </p:cNvPr>
          <p:cNvSpPr txBox="1"/>
          <p:nvPr/>
        </p:nvSpPr>
        <p:spPr>
          <a:xfrm>
            <a:off x="2142859" y="2452267"/>
            <a:ext cx="866391" cy="307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400" dirty="0"/>
              <a:t>SW=X/A1</a:t>
            </a:r>
          </a:p>
        </p:txBody>
      </p:sp>
      <p:sp>
        <p:nvSpPr>
          <p:cNvPr id="88" name="Textfeld 87">
            <a:extLst>
              <a:ext uri="{FF2B5EF4-FFF2-40B4-BE49-F238E27FC236}">
                <a16:creationId xmlns:a16="http://schemas.microsoft.com/office/drawing/2014/main" id="{7AE4A67F-548D-B49A-741F-66F05813EEFA}"/>
              </a:ext>
            </a:extLst>
          </p:cNvPr>
          <p:cNvSpPr txBox="1"/>
          <p:nvPr/>
        </p:nvSpPr>
        <p:spPr>
          <a:xfrm>
            <a:off x="4250980" y="2452268"/>
            <a:ext cx="866391" cy="307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400" dirty="0"/>
              <a:t>SW=X/A2</a:t>
            </a:r>
          </a:p>
        </p:txBody>
      </p:sp>
      <p:sp>
        <p:nvSpPr>
          <p:cNvPr id="89" name="Textfeld 88">
            <a:extLst>
              <a:ext uri="{FF2B5EF4-FFF2-40B4-BE49-F238E27FC236}">
                <a16:creationId xmlns:a16="http://schemas.microsoft.com/office/drawing/2014/main" id="{F8D3D72E-B765-6681-9C2B-3D437752A9BD}"/>
              </a:ext>
            </a:extLst>
          </p:cNvPr>
          <p:cNvSpPr txBox="1"/>
          <p:nvPr/>
        </p:nvSpPr>
        <p:spPr>
          <a:xfrm>
            <a:off x="8584182" y="2460969"/>
            <a:ext cx="866391" cy="307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400" dirty="0"/>
              <a:t>SW=X/A4</a:t>
            </a:r>
          </a:p>
        </p:txBody>
      </p:sp>
      <p:sp>
        <p:nvSpPr>
          <p:cNvPr id="90" name="Textfeld 89">
            <a:extLst>
              <a:ext uri="{FF2B5EF4-FFF2-40B4-BE49-F238E27FC236}">
                <a16:creationId xmlns:a16="http://schemas.microsoft.com/office/drawing/2014/main" id="{D7F94C22-BD45-CD04-CA6F-3CB9E414F77D}"/>
              </a:ext>
            </a:extLst>
          </p:cNvPr>
          <p:cNvSpPr txBox="1"/>
          <p:nvPr/>
        </p:nvSpPr>
        <p:spPr>
          <a:xfrm>
            <a:off x="9883299" y="4213783"/>
            <a:ext cx="866391" cy="307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400" dirty="0"/>
              <a:t>SW=X/A5</a:t>
            </a:r>
          </a:p>
        </p:txBody>
      </p:sp>
      <p:sp>
        <p:nvSpPr>
          <p:cNvPr id="91" name="Textfeld 90">
            <a:extLst>
              <a:ext uri="{FF2B5EF4-FFF2-40B4-BE49-F238E27FC236}">
                <a16:creationId xmlns:a16="http://schemas.microsoft.com/office/drawing/2014/main" id="{48737AF3-89B8-BB77-B4D3-21BA72ABF2BC}"/>
              </a:ext>
            </a:extLst>
          </p:cNvPr>
          <p:cNvSpPr txBox="1"/>
          <p:nvPr/>
        </p:nvSpPr>
        <p:spPr>
          <a:xfrm>
            <a:off x="6524939" y="4724705"/>
            <a:ext cx="866391" cy="307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400" dirty="0"/>
              <a:t>SW=X/A6</a:t>
            </a:r>
          </a:p>
        </p:txBody>
      </p:sp>
      <p:sp>
        <p:nvSpPr>
          <p:cNvPr id="92" name="Textfeld 91">
            <a:extLst>
              <a:ext uri="{FF2B5EF4-FFF2-40B4-BE49-F238E27FC236}">
                <a16:creationId xmlns:a16="http://schemas.microsoft.com/office/drawing/2014/main" id="{7E3852D5-5EC5-875B-E55F-E4436F5284A2}"/>
              </a:ext>
            </a:extLst>
          </p:cNvPr>
          <p:cNvSpPr txBox="1"/>
          <p:nvPr/>
        </p:nvSpPr>
        <p:spPr>
          <a:xfrm>
            <a:off x="4278410" y="4715853"/>
            <a:ext cx="866391" cy="307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400" dirty="0"/>
              <a:t>SW=X/A7</a:t>
            </a:r>
          </a:p>
        </p:txBody>
      </p:sp>
      <p:sp>
        <p:nvSpPr>
          <p:cNvPr id="93" name="Textfeld 92">
            <a:extLst>
              <a:ext uri="{FF2B5EF4-FFF2-40B4-BE49-F238E27FC236}">
                <a16:creationId xmlns:a16="http://schemas.microsoft.com/office/drawing/2014/main" id="{DAC63D1A-D2B8-7E33-CC65-EE5969B7A071}"/>
              </a:ext>
            </a:extLst>
          </p:cNvPr>
          <p:cNvSpPr txBox="1"/>
          <p:nvPr/>
        </p:nvSpPr>
        <p:spPr>
          <a:xfrm>
            <a:off x="945781" y="4169346"/>
            <a:ext cx="866391" cy="307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de-DE" sz="1400" dirty="0"/>
              <a:t>SW=X/A0</a:t>
            </a:r>
          </a:p>
        </p:txBody>
      </p:sp>
    </p:spTree>
    <p:extLst>
      <p:ext uri="{BB962C8B-B14F-4D97-AF65-F5344CB8AC3E}">
        <p14:creationId xmlns:p14="http://schemas.microsoft.com/office/powerpoint/2010/main" val="776672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0DB1C5BC-498F-EDB6-4B77-CC453A6116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2347871"/>
              </p:ext>
            </p:extLst>
          </p:nvPr>
        </p:nvGraphicFramePr>
        <p:xfrm>
          <a:off x="2762783" y="837260"/>
          <a:ext cx="2283132" cy="5691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1044">
                  <a:extLst>
                    <a:ext uri="{9D8B030D-6E8A-4147-A177-3AD203B41FA5}">
                      <a16:colId xmlns:a16="http://schemas.microsoft.com/office/drawing/2014/main" val="2558686443"/>
                    </a:ext>
                  </a:extLst>
                </a:gridCol>
                <a:gridCol w="761044">
                  <a:extLst>
                    <a:ext uri="{9D8B030D-6E8A-4147-A177-3AD203B41FA5}">
                      <a16:colId xmlns:a16="http://schemas.microsoft.com/office/drawing/2014/main" val="3498279279"/>
                    </a:ext>
                  </a:extLst>
                </a:gridCol>
                <a:gridCol w="761044">
                  <a:extLst>
                    <a:ext uri="{9D8B030D-6E8A-4147-A177-3AD203B41FA5}">
                      <a16:colId xmlns:a16="http://schemas.microsoft.com/office/drawing/2014/main" val="3064658693"/>
                    </a:ext>
                  </a:extLst>
                </a:gridCol>
              </a:tblGrid>
              <a:tr h="13500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1" u="none" strike="noStrike" dirty="0">
                          <a:effectLst/>
                        </a:rPr>
                        <a:t>Zustände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1" u="none" strike="noStrike" dirty="0">
                          <a:effectLst/>
                        </a:rPr>
                        <a:t>Werte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1" u="none" strike="noStrike" dirty="0">
                          <a:effectLst/>
                        </a:rPr>
                        <a:t>Ausgabe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extLst>
                  <a:ext uri="{0D108BD9-81ED-4DB2-BD59-A6C34878D82A}">
                    <a16:rowId xmlns:a16="http://schemas.microsoft.com/office/drawing/2014/main" val="4186416189"/>
                  </a:ext>
                </a:extLst>
              </a:tr>
              <a:tr h="79479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>
                          <a:effectLst/>
                        </a:rPr>
                        <a:t>Z1</a:t>
                      </a:r>
                      <a:endParaRPr lang="de-D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 dirty="0">
                          <a:effectLst/>
                        </a:rPr>
                        <a:t>HSL: 001</a:t>
                      </a:r>
                      <a:br>
                        <a:rPr lang="de-DE" sz="1200" u="none" strike="noStrike" dirty="0">
                          <a:effectLst/>
                        </a:rPr>
                      </a:br>
                      <a:r>
                        <a:rPr lang="de-DE" sz="1200" u="none" strike="noStrike" dirty="0">
                          <a:effectLst/>
                        </a:rPr>
                        <a:t>NBL: 100</a:t>
                      </a:r>
                      <a:br>
                        <a:rPr lang="de-DE" sz="1200" u="none" strike="noStrike" dirty="0">
                          <a:effectLst/>
                        </a:rPr>
                      </a:br>
                      <a:r>
                        <a:rPr lang="de-DE" sz="1200" u="none" strike="noStrike" dirty="0">
                          <a:effectLst/>
                        </a:rPr>
                        <a:t>FGL: 10</a:t>
                      </a:r>
                      <a:br>
                        <a:rPr lang="de-DE" sz="1200" u="none" strike="noStrike" dirty="0">
                          <a:effectLst/>
                        </a:rPr>
                      </a:br>
                      <a:r>
                        <a:rPr lang="de-DE" sz="1200" u="none" strike="noStrike" dirty="0">
                          <a:effectLst/>
                        </a:rPr>
                        <a:t>HSR: 001</a:t>
                      </a:r>
                      <a:br>
                        <a:rPr lang="de-DE" sz="1200" u="none" strike="noStrike" dirty="0">
                          <a:effectLst/>
                        </a:rPr>
                      </a:br>
                      <a:r>
                        <a:rPr lang="de-DE" sz="1200" u="none" strike="noStrike" dirty="0">
                          <a:effectLst/>
                        </a:rPr>
                        <a:t>NSR: 100</a:t>
                      </a:r>
                      <a:br>
                        <a:rPr lang="de-DE" sz="1200" u="none" strike="noStrike" dirty="0">
                          <a:effectLst/>
                        </a:rPr>
                      </a:br>
                      <a:r>
                        <a:rPr lang="de-DE" sz="1200" u="none" strike="noStrike" dirty="0">
                          <a:effectLst/>
                        </a:rPr>
                        <a:t>FGR: 10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 dirty="0">
                          <a:effectLst/>
                        </a:rPr>
                        <a:t>A1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extLst>
                  <a:ext uri="{0D108BD9-81ED-4DB2-BD59-A6C34878D82A}">
                    <a16:rowId xmlns:a16="http://schemas.microsoft.com/office/drawing/2014/main" val="2604107351"/>
                  </a:ext>
                </a:extLst>
              </a:tr>
              <a:tr h="79479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>
                          <a:effectLst/>
                        </a:rPr>
                        <a:t>Z2</a:t>
                      </a:r>
                      <a:endParaRPr lang="de-D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>
                          <a:effectLst/>
                        </a:rPr>
                        <a:t>HSL: 010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NBL: 100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FGL: 10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HSR: 010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NSR: 100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FGR: 10</a:t>
                      </a:r>
                      <a:endParaRPr lang="de-D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 dirty="0">
                          <a:effectLst/>
                        </a:rPr>
                        <a:t>A2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extLst>
                  <a:ext uri="{0D108BD9-81ED-4DB2-BD59-A6C34878D82A}">
                    <a16:rowId xmlns:a16="http://schemas.microsoft.com/office/drawing/2014/main" val="3829955829"/>
                  </a:ext>
                </a:extLst>
              </a:tr>
              <a:tr h="79479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>
                          <a:effectLst/>
                        </a:rPr>
                        <a:t>Z4</a:t>
                      </a:r>
                      <a:endParaRPr lang="de-D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>
                          <a:effectLst/>
                        </a:rPr>
                        <a:t>HSL: 100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NBL: 100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FGL: 10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HSR: 100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NSR: 100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FGR: 10</a:t>
                      </a:r>
                      <a:endParaRPr lang="de-D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>
                          <a:effectLst/>
                        </a:rPr>
                        <a:t>A4</a:t>
                      </a:r>
                      <a:endParaRPr lang="de-D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extLst>
                  <a:ext uri="{0D108BD9-81ED-4DB2-BD59-A6C34878D82A}">
                    <a16:rowId xmlns:a16="http://schemas.microsoft.com/office/drawing/2014/main" val="2193673313"/>
                  </a:ext>
                </a:extLst>
              </a:tr>
              <a:tr h="79479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>
                          <a:effectLst/>
                        </a:rPr>
                        <a:t>Z3</a:t>
                      </a:r>
                      <a:endParaRPr lang="de-D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 dirty="0">
                          <a:effectLst/>
                        </a:rPr>
                        <a:t>HSL: 100</a:t>
                      </a:r>
                      <a:br>
                        <a:rPr lang="de-DE" sz="1200" u="none" strike="noStrike" dirty="0">
                          <a:effectLst/>
                        </a:rPr>
                      </a:br>
                      <a:r>
                        <a:rPr lang="de-DE" sz="1200" u="none" strike="noStrike" dirty="0">
                          <a:effectLst/>
                        </a:rPr>
                        <a:t>NBL: 100</a:t>
                      </a:r>
                      <a:br>
                        <a:rPr lang="de-DE" sz="1200" u="none" strike="noStrike" dirty="0">
                          <a:effectLst/>
                        </a:rPr>
                      </a:br>
                      <a:r>
                        <a:rPr lang="de-DE" sz="1200" u="none" strike="noStrike" dirty="0">
                          <a:effectLst/>
                        </a:rPr>
                        <a:t>FGL: 01</a:t>
                      </a:r>
                      <a:br>
                        <a:rPr lang="de-DE" sz="1200" u="none" strike="noStrike" dirty="0">
                          <a:effectLst/>
                        </a:rPr>
                      </a:br>
                      <a:r>
                        <a:rPr lang="de-DE" sz="1200" u="none" strike="noStrike" dirty="0">
                          <a:effectLst/>
                        </a:rPr>
                        <a:t>HSR: 100</a:t>
                      </a:r>
                      <a:br>
                        <a:rPr lang="de-DE" sz="1200" u="none" strike="noStrike" dirty="0">
                          <a:effectLst/>
                        </a:rPr>
                      </a:br>
                      <a:r>
                        <a:rPr lang="de-DE" sz="1200" u="none" strike="noStrike" dirty="0">
                          <a:effectLst/>
                        </a:rPr>
                        <a:t>NSR: 100</a:t>
                      </a:r>
                      <a:br>
                        <a:rPr lang="de-DE" sz="1200" u="none" strike="noStrike" dirty="0">
                          <a:effectLst/>
                        </a:rPr>
                      </a:br>
                      <a:r>
                        <a:rPr lang="de-DE" sz="1200" u="none" strike="noStrike" dirty="0">
                          <a:effectLst/>
                        </a:rPr>
                        <a:t>FGR: 01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>
                          <a:effectLst/>
                        </a:rPr>
                        <a:t>A3</a:t>
                      </a:r>
                      <a:endParaRPr lang="de-D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extLst>
                  <a:ext uri="{0D108BD9-81ED-4DB2-BD59-A6C34878D82A}">
                    <a16:rowId xmlns:a16="http://schemas.microsoft.com/office/drawing/2014/main" val="4000584194"/>
                  </a:ext>
                </a:extLst>
              </a:tr>
              <a:tr h="79479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>
                          <a:effectLst/>
                        </a:rPr>
                        <a:t>Z6</a:t>
                      </a:r>
                      <a:endParaRPr lang="de-D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>
                          <a:effectLst/>
                        </a:rPr>
                        <a:t>HSL: 100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NBL: 001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FGL: 10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HSR: 100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NSR: 001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FGR: 10</a:t>
                      </a:r>
                      <a:endParaRPr lang="de-D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 dirty="0">
                          <a:effectLst/>
                        </a:rPr>
                        <a:t>A6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extLst>
                  <a:ext uri="{0D108BD9-81ED-4DB2-BD59-A6C34878D82A}">
                    <a16:rowId xmlns:a16="http://schemas.microsoft.com/office/drawing/2014/main" val="3620761623"/>
                  </a:ext>
                </a:extLst>
              </a:tr>
            </a:tbl>
          </a:graphicData>
        </a:graphic>
      </p:graphicFrame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9D6E9534-256D-C59F-D1EC-C845DE67D5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970282"/>
              </p:ext>
            </p:extLst>
          </p:nvPr>
        </p:nvGraphicFramePr>
        <p:xfrm>
          <a:off x="6908607" y="1923530"/>
          <a:ext cx="2283132" cy="35189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1044">
                  <a:extLst>
                    <a:ext uri="{9D8B030D-6E8A-4147-A177-3AD203B41FA5}">
                      <a16:colId xmlns:a16="http://schemas.microsoft.com/office/drawing/2014/main" val="3545131139"/>
                    </a:ext>
                  </a:extLst>
                </a:gridCol>
                <a:gridCol w="761044">
                  <a:extLst>
                    <a:ext uri="{9D8B030D-6E8A-4147-A177-3AD203B41FA5}">
                      <a16:colId xmlns:a16="http://schemas.microsoft.com/office/drawing/2014/main" val="781980179"/>
                    </a:ext>
                  </a:extLst>
                </a:gridCol>
                <a:gridCol w="761044">
                  <a:extLst>
                    <a:ext uri="{9D8B030D-6E8A-4147-A177-3AD203B41FA5}">
                      <a16:colId xmlns:a16="http://schemas.microsoft.com/office/drawing/2014/main" val="869084008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1" u="none" strike="noStrike" dirty="0">
                          <a:effectLst/>
                        </a:rPr>
                        <a:t>Zustände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1" u="none" strike="noStrike" dirty="0">
                          <a:effectLst/>
                        </a:rPr>
                        <a:t>Werte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1" u="none" strike="noStrike" dirty="0">
                          <a:effectLst/>
                        </a:rPr>
                        <a:t>Ausgabe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extLst>
                  <a:ext uri="{0D108BD9-81ED-4DB2-BD59-A6C34878D82A}">
                    <a16:rowId xmlns:a16="http://schemas.microsoft.com/office/drawing/2014/main" val="3605014484"/>
                  </a:ext>
                </a:extLst>
              </a:tr>
              <a:tr h="79479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 dirty="0">
                          <a:effectLst/>
                        </a:rPr>
                        <a:t>Z7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 dirty="0">
                          <a:effectLst/>
                        </a:rPr>
                        <a:t>HSL: 100</a:t>
                      </a:r>
                      <a:br>
                        <a:rPr lang="de-DE" sz="1200" u="none" strike="noStrike" dirty="0">
                          <a:effectLst/>
                        </a:rPr>
                      </a:br>
                      <a:r>
                        <a:rPr lang="de-DE" sz="1200" u="none" strike="noStrike" dirty="0">
                          <a:effectLst/>
                        </a:rPr>
                        <a:t>NBL: 010</a:t>
                      </a:r>
                      <a:br>
                        <a:rPr lang="de-DE" sz="1200" u="none" strike="noStrike" dirty="0">
                          <a:effectLst/>
                        </a:rPr>
                      </a:br>
                      <a:r>
                        <a:rPr lang="de-DE" sz="1200" u="none" strike="noStrike" dirty="0">
                          <a:effectLst/>
                        </a:rPr>
                        <a:t>FGL: 10</a:t>
                      </a:r>
                      <a:br>
                        <a:rPr lang="de-DE" sz="1200" u="none" strike="noStrike" dirty="0">
                          <a:effectLst/>
                        </a:rPr>
                      </a:br>
                      <a:r>
                        <a:rPr lang="de-DE" sz="1200" u="none" strike="noStrike" dirty="0">
                          <a:effectLst/>
                        </a:rPr>
                        <a:t>HSR: 100</a:t>
                      </a:r>
                      <a:br>
                        <a:rPr lang="de-DE" sz="1200" u="none" strike="noStrike" dirty="0">
                          <a:effectLst/>
                        </a:rPr>
                      </a:br>
                      <a:r>
                        <a:rPr lang="de-DE" sz="1200" u="none" strike="noStrike" dirty="0">
                          <a:effectLst/>
                        </a:rPr>
                        <a:t>NSR: 010</a:t>
                      </a:r>
                      <a:br>
                        <a:rPr lang="de-DE" sz="1200" u="none" strike="noStrike" dirty="0">
                          <a:effectLst/>
                        </a:rPr>
                      </a:br>
                      <a:r>
                        <a:rPr lang="de-DE" sz="1200" u="none" strike="noStrike" dirty="0">
                          <a:effectLst/>
                        </a:rPr>
                        <a:t>FGR: 10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 dirty="0">
                          <a:effectLst/>
                        </a:rPr>
                        <a:t>A7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extLst>
                  <a:ext uri="{0D108BD9-81ED-4DB2-BD59-A6C34878D82A}">
                    <a16:rowId xmlns:a16="http://schemas.microsoft.com/office/drawing/2014/main" val="2940165322"/>
                  </a:ext>
                </a:extLst>
              </a:tr>
              <a:tr h="79479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>
                          <a:effectLst/>
                        </a:rPr>
                        <a:t>Z0</a:t>
                      </a:r>
                      <a:endParaRPr lang="de-D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>
                          <a:effectLst/>
                        </a:rPr>
                        <a:t>HSL: 110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NBL: 100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FGL: 10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HSR: 110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NSR: 100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FGR: 10</a:t>
                      </a:r>
                      <a:endParaRPr lang="de-D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 dirty="0">
                          <a:effectLst/>
                        </a:rPr>
                        <a:t>A0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extLst>
                  <a:ext uri="{0D108BD9-81ED-4DB2-BD59-A6C34878D82A}">
                    <a16:rowId xmlns:a16="http://schemas.microsoft.com/office/drawing/2014/main" val="367363864"/>
                  </a:ext>
                </a:extLst>
              </a:tr>
              <a:tr h="79479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>
                          <a:effectLst/>
                        </a:rPr>
                        <a:t>Z5</a:t>
                      </a:r>
                      <a:endParaRPr lang="de-D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>
                          <a:effectLst/>
                        </a:rPr>
                        <a:t>HSL: 100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NBL: 110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FGL: 10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HSR: 100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NSR: 110</a:t>
                      </a:r>
                      <a:br>
                        <a:rPr lang="de-DE" sz="1200" u="none" strike="noStrike">
                          <a:effectLst/>
                        </a:rPr>
                      </a:br>
                      <a:r>
                        <a:rPr lang="de-DE" sz="1200" u="none" strike="noStrike">
                          <a:effectLst/>
                        </a:rPr>
                        <a:t>FGR: 10</a:t>
                      </a:r>
                      <a:endParaRPr lang="de-D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u="none" strike="noStrike" dirty="0">
                          <a:effectLst/>
                        </a:rPr>
                        <a:t>A5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700" marR="3700" marT="3700" marB="0" anchor="ctr"/>
                </a:tc>
                <a:extLst>
                  <a:ext uri="{0D108BD9-81ED-4DB2-BD59-A6C34878D82A}">
                    <a16:rowId xmlns:a16="http://schemas.microsoft.com/office/drawing/2014/main" val="2691380706"/>
                  </a:ext>
                </a:extLst>
              </a:tr>
            </a:tbl>
          </a:graphicData>
        </a:graphic>
      </p:graphicFrame>
      <p:sp>
        <p:nvSpPr>
          <p:cNvPr id="6" name="Textfeld 5">
            <a:extLst>
              <a:ext uri="{FF2B5EF4-FFF2-40B4-BE49-F238E27FC236}">
                <a16:creationId xmlns:a16="http://schemas.microsoft.com/office/drawing/2014/main" id="{A0FA48CF-63A2-1155-42B2-C5A05F2B5C70}"/>
              </a:ext>
            </a:extLst>
          </p:cNvPr>
          <p:cNvSpPr txBox="1"/>
          <p:nvPr/>
        </p:nvSpPr>
        <p:spPr>
          <a:xfrm>
            <a:off x="171983" y="144594"/>
            <a:ext cx="61237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/>
              <a:t>Zuweisung der Zustände, Werte und Ausgaben</a:t>
            </a:r>
          </a:p>
        </p:txBody>
      </p:sp>
    </p:spTree>
    <p:extLst>
      <p:ext uri="{BB962C8B-B14F-4D97-AF65-F5344CB8AC3E}">
        <p14:creationId xmlns:p14="http://schemas.microsoft.com/office/powerpoint/2010/main" val="3767664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656ED1C0-AB26-E24F-06CC-01DC6FBB0D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298575"/>
              </p:ext>
            </p:extLst>
          </p:nvPr>
        </p:nvGraphicFramePr>
        <p:xfrm>
          <a:off x="2551820" y="1379220"/>
          <a:ext cx="7088360" cy="4099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65467">
                  <a:extLst>
                    <a:ext uri="{9D8B030D-6E8A-4147-A177-3AD203B41FA5}">
                      <a16:colId xmlns:a16="http://schemas.microsoft.com/office/drawing/2014/main" val="2377712737"/>
                    </a:ext>
                  </a:extLst>
                </a:gridCol>
                <a:gridCol w="1578713">
                  <a:extLst>
                    <a:ext uri="{9D8B030D-6E8A-4147-A177-3AD203B41FA5}">
                      <a16:colId xmlns:a16="http://schemas.microsoft.com/office/drawing/2014/main" val="1487111823"/>
                    </a:ext>
                  </a:extLst>
                </a:gridCol>
                <a:gridCol w="1578713">
                  <a:extLst>
                    <a:ext uri="{9D8B030D-6E8A-4147-A177-3AD203B41FA5}">
                      <a16:colId xmlns:a16="http://schemas.microsoft.com/office/drawing/2014/main" val="3989033064"/>
                    </a:ext>
                  </a:extLst>
                </a:gridCol>
                <a:gridCol w="1965467">
                  <a:extLst>
                    <a:ext uri="{9D8B030D-6E8A-4147-A177-3AD203B41FA5}">
                      <a16:colId xmlns:a16="http://schemas.microsoft.com/office/drawing/2014/main" val="186061031"/>
                    </a:ext>
                  </a:extLst>
                </a:gridCol>
              </a:tblGrid>
              <a:tr h="55080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de-DE" sz="2400" b="1" u="none" strike="noStrike" dirty="0">
                          <a:effectLst/>
                        </a:rPr>
                        <a:t>Zustand</a:t>
                      </a:r>
                      <a:endParaRPr lang="de-DE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2400" b="1" u="none" strike="noStrike" dirty="0">
                          <a:effectLst/>
                        </a:rPr>
                        <a:t>Nächster Zustand </a:t>
                      </a:r>
                      <a:br>
                        <a:rPr lang="de-DE" sz="2400" b="1" u="none" strike="noStrike" dirty="0">
                          <a:effectLst/>
                        </a:rPr>
                      </a:br>
                      <a:r>
                        <a:rPr lang="de-DE" sz="2400" b="1" u="none" strike="noStrike" dirty="0">
                          <a:effectLst/>
                        </a:rPr>
                        <a:t>{SW = X}</a:t>
                      </a:r>
                      <a:endParaRPr lang="de-DE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de-DE" sz="2400" b="1" u="none" strike="noStrike" dirty="0">
                          <a:effectLst/>
                        </a:rPr>
                        <a:t>Ausgabe</a:t>
                      </a:r>
                      <a:endParaRPr lang="de-DE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8664347"/>
                  </a:ext>
                </a:extLst>
              </a:tr>
              <a:tr h="293764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b="1" u="none" strike="noStrike">
                          <a:effectLst/>
                        </a:rPr>
                        <a:t>0</a:t>
                      </a:r>
                      <a:endParaRPr lang="de-DE" sz="2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b="1" u="none" strike="noStrike" dirty="0">
                          <a:effectLst/>
                        </a:rPr>
                        <a:t>1</a:t>
                      </a:r>
                      <a:endParaRPr lang="de-DE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9015131"/>
                  </a:ext>
                </a:extLst>
              </a:tr>
              <a:tr h="29376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Z0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Z1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Z1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A0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826066320"/>
                  </a:ext>
                </a:extLst>
              </a:tr>
              <a:tr h="29376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Z1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Z2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Z2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A1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200495146"/>
                  </a:ext>
                </a:extLst>
              </a:tr>
              <a:tr h="29376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Z2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Z4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Z3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A2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392182799"/>
                  </a:ext>
                </a:extLst>
              </a:tr>
              <a:tr h="29376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Z3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Z4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Z4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A3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47623973"/>
                  </a:ext>
                </a:extLst>
              </a:tr>
              <a:tr h="29376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Z4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Z5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Z5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A4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233672604"/>
                  </a:ext>
                </a:extLst>
              </a:tr>
              <a:tr h="29376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Z5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Z6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Z6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A5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88902778"/>
                  </a:ext>
                </a:extLst>
              </a:tr>
              <a:tr h="29376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Z6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Z7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Z7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A6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269674705"/>
                  </a:ext>
                </a:extLst>
              </a:tr>
              <a:tr h="29376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Z7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Z0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>
                          <a:effectLst/>
                        </a:rPr>
                        <a:t>Z0</a:t>
                      </a:r>
                      <a:endParaRPr lang="de-DE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2400" u="none" strike="noStrike" dirty="0">
                          <a:effectLst/>
                        </a:rPr>
                        <a:t>A7</a:t>
                      </a:r>
                      <a:endParaRPr lang="de-DE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007395078"/>
                  </a:ext>
                </a:extLst>
              </a:tr>
            </a:tbl>
          </a:graphicData>
        </a:graphic>
      </p:graphicFrame>
      <p:sp>
        <p:nvSpPr>
          <p:cNvPr id="5" name="Textfeld 4">
            <a:extLst>
              <a:ext uri="{FF2B5EF4-FFF2-40B4-BE49-F238E27FC236}">
                <a16:creationId xmlns:a16="http://schemas.microsoft.com/office/drawing/2014/main" id="{AF10178D-AF7F-D718-3E0D-6E36909FC7DF}"/>
              </a:ext>
            </a:extLst>
          </p:cNvPr>
          <p:cNvSpPr txBox="1"/>
          <p:nvPr/>
        </p:nvSpPr>
        <p:spPr>
          <a:xfrm>
            <a:off x="111760" y="91440"/>
            <a:ext cx="36996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/>
              <a:t>Zugehörige Zustandstabelle</a:t>
            </a:r>
          </a:p>
        </p:txBody>
      </p:sp>
    </p:spTree>
    <p:extLst>
      <p:ext uri="{BB962C8B-B14F-4D97-AF65-F5344CB8AC3E}">
        <p14:creationId xmlns:p14="http://schemas.microsoft.com/office/powerpoint/2010/main" val="21215215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</Words>
  <Application>Microsoft Office PowerPoint</Application>
  <PresentationFormat>Breitbild</PresentationFormat>
  <Paragraphs>88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Musab Erdem</dc:creator>
  <cp:lastModifiedBy>Musab Erdem</cp:lastModifiedBy>
  <cp:revision>14</cp:revision>
  <dcterms:created xsi:type="dcterms:W3CDTF">2024-02-21T16:37:50Z</dcterms:created>
  <dcterms:modified xsi:type="dcterms:W3CDTF">2024-02-21T22:22:27Z</dcterms:modified>
</cp:coreProperties>
</file>